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30DED-3FCA-4494-8EF0-BA6A869B630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7B830-2464-4267-BF3A-7C7A6808C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15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C2C44-125A-4630-B882-008C4B26D29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75916-D48A-4C31-90D0-74221599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077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84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90CD-C2D6-44C5-8E77-27634422FF14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E3E5-01A7-4DF4-B5C6-065DA1A1B0B7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1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8826-BFE4-408F-B103-3A03FD5343BB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8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13FF-B9AB-4341-A258-AC11B9A4A252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0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1EEF-8F19-42A5-9456-884C5BF49E6B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2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25D20-BDC4-455F-9FF5-A29B8EE7BEF2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FCEF-08DC-432D-8619-71EBE9C0A37E}" type="datetime1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6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042D-5FE6-4324-9537-21848E98AC24}" type="datetime1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0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0979-E5ED-4DD0-9804-0DD961A86926}" type="datetime1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BA3E-F44F-4FB8-836A-B52D2C5D73F9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E7D7-D54B-407F-8E47-C89E07DB8830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1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BA893-EECE-4B63-B211-C8C27D19E757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3619D-74A4-489F-B67E-0DFC94E90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6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3242257" y="244961"/>
            <a:ext cx="6181137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b="1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 txBox="1">
            <a:spLocks noGrp="1"/>
          </p:cNvSpPr>
          <p:nvPr>
            <p:ph type="title"/>
          </p:nvPr>
        </p:nvSpPr>
        <p:spPr>
          <a:xfrm>
            <a:off x="1813905" y="823347"/>
            <a:ext cx="8428777" cy="67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R="5080" algn="ctr"/>
            <a:r>
              <a:rPr lang="en-GB" sz="2400" b="1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  <a:endParaRPr sz="2400" b="1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44F0BD-298C-6D35-C573-5B6CF26A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7" y="75380"/>
            <a:ext cx="1756756" cy="855689"/>
          </a:xfrm>
          <a:prstGeom prst="rect">
            <a:avLst/>
          </a:prstGeom>
        </p:spPr>
      </p:pic>
      <p:pic>
        <p:nvPicPr>
          <p:cNvPr id="1026" name="Picture 2" descr="PCET Trust Logo">
            <a:extLst>
              <a:ext uri="{FF2B5EF4-FFF2-40B4-BE49-F238E27FC236}">
                <a16:creationId xmlns:a16="http://schemas.microsoft.com/office/drawing/2014/main" id="{C763846A-031E-7C01-742D-C5B164D1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682" y="112598"/>
            <a:ext cx="1759037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F184F-50A3-AE71-09A6-ED7A6B34A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94" b="1925"/>
          <a:stretch/>
        </p:blipFill>
        <p:spPr>
          <a:xfrm>
            <a:off x="-293" y="1779339"/>
            <a:ext cx="12192000" cy="4379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Parallelogram 3"/>
          <p:cNvSpPr/>
          <p:nvPr/>
        </p:nvSpPr>
        <p:spPr>
          <a:xfrm flipH="1">
            <a:off x="0" y="6351744"/>
            <a:ext cx="6332826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6361" y="6420206"/>
            <a:ext cx="590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4136" y="6351744"/>
            <a:ext cx="494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https://www.nmiet.edu.in/index.php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21181" y="6341523"/>
            <a:ext cx="541893" cy="51260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mtClean="0"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BB77B-5CFE-8AB1-53B6-4BECFED802A5}"/>
              </a:ext>
            </a:extLst>
          </p:cNvPr>
          <p:cNvSpPr txBox="1"/>
          <p:nvPr/>
        </p:nvSpPr>
        <p:spPr>
          <a:xfrm>
            <a:off x="1965961" y="1926120"/>
            <a:ext cx="896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3600" b="1" dirty="0">
                <a:solidFill>
                  <a:srgbClr val="C00000"/>
                </a:solidFill>
                <a:latin typeface="Trebuchet MS" panose="020B0603020202020204" pitchFamily="34" charset="0"/>
              </a:rPr>
              <a:t>Seminar and Technical Communication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Trebuchet MS" panose="020B0603020202020204" pitchFamily="34" charset="0"/>
              </a:rPr>
              <a:t>Review I</a:t>
            </a:r>
          </a:p>
        </p:txBody>
      </p:sp>
    </p:spTree>
    <p:extLst>
      <p:ext uri="{BB962C8B-B14F-4D97-AF65-F5344CB8AC3E}">
        <p14:creationId xmlns:p14="http://schemas.microsoft.com/office/powerpoint/2010/main" val="100535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FE5C-C2D4-1BAB-5F2B-C6324760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B9E31DAE-6E1D-1BF5-59CC-7435E507026C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4383E4-73E4-122C-493A-D35B9A822426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FA17EF9F-EEE6-66D5-53A9-5692D334FAC8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3FC26-0723-308C-EECE-EBEDF882A448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C8C1C-CE19-9D3E-AB2B-757768E19045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2E404C-27BF-CE4D-CAD4-E183DF218E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56ACD50C-B8E5-69B1-0F67-B0B2B7714D96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8C3479B4-8FB4-E031-35AE-6AD5E647F8C4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B35F1-CA92-A17A-AEE8-4A3F5CF0C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DBA97D0C-8F37-C161-48FD-08983E0C0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3AE58-33DA-9434-9781-C1B61392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5D2EF1-175E-903D-E6E9-A8664AF695DD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0C235A0-56AE-630D-ADE3-F7201C245DB8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DCFFA6-EE38-6A98-4E66-7AE98A086DB5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F72AEB-8FD5-F1CF-82EC-9AC7E6A747FE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E36365B-791E-3DC6-5886-EB0115C58501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DB002E-F91B-BA34-F1E6-F183C38FA43C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993276-2D8E-18A3-F9D7-8335100E8EA3}"/>
              </a:ext>
            </a:extLst>
          </p:cNvPr>
          <p:cNvSpPr txBox="1"/>
          <p:nvPr/>
        </p:nvSpPr>
        <p:spPr>
          <a:xfrm>
            <a:off x="674182" y="1408560"/>
            <a:ext cx="9156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Expected Outcome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E9A9-E426-BC30-F79A-F38D8A782F3E}"/>
              </a:ext>
            </a:extLst>
          </p:cNvPr>
          <p:cNvSpPr txBox="1"/>
          <p:nvPr/>
        </p:nvSpPr>
        <p:spPr>
          <a:xfrm>
            <a:off x="373626" y="2133600"/>
            <a:ext cx="94568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Awareness</a:t>
            </a:r>
            <a:r>
              <a:rPr lang="en-US" sz="2400" dirty="0"/>
              <a:t> – Participants will gain a clear understanding of how deepfake 	            technology works, its applications, and associated risks.</a:t>
            </a:r>
            <a:br>
              <a:rPr lang="en-US" dirty="0"/>
            </a:br>
            <a:endParaRPr lang="en-US" dirty="0"/>
          </a:p>
          <a:p>
            <a:r>
              <a:rPr lang="en-US" sz="2400" b="1" dirty="0"/>
              <a:t>Identification Skills</a:t>
            </a:r>
            <a:r>
              <a:rPr lang="en-US" sz="2400" dirty="0"/>
              <a:t> – Ability to recognize signs of manipulated media such 		            as poor lip-syncing unusual facial expressions, and 			            inconsistent audio/video quality.</a:t>
            </a:r>
          </a:p>
          <a:p>
            <a:endParaRPr lang="en-US" sz="2400" dirty="0"/>
          </a:p>
          <a:p>
            <a:r>
              <a:rPr lang="en-US" sz="2400" b="1" dirty="0"/>
              <a:t>Technical Understanding</a:t>
            </a:r>
            <a:r>
              <a:rPr lang="en-US" sz="2400" dirty="0"/>
              <a:t> – Knowledge of detection methods using AI/ML 				models (CNNs, RNNs) and preprocessing techniques.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711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55085-7742-93CA-728E-BA46443A0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F09A213B-E709-E1A3-77FD-C8BC8BB9D1AD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750736-9EC5-B0B4-3215-E1C8252CBA51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8F2E597B-C54F-0A2F-0C36-980BB8E5F581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A1172-2AB4-6046-8666-2938F2C11952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BB327-0B36-BA04-0BDE-514510EF1622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157EA3-9F90-92C6-F14A-76F9EBD080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80F6E1A2-F81B-06C3-AF0C-63027BA8D3D2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60927D9B-6A6B-DE84-F5A9-F68BE918ABAB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E18696-7CAC-0223-BF4E-82EEE9E07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344003B0-EC7B-ADAD-DA02-084413371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E6A8F-09CD-6A49-9731-5F40E10A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49C22-E23A-1A0C-9CF8-DA0D6E8D07B5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CAD101-C802-1924-3624-2D88C98AB604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B5FF2-C7F8-5BAF-1B43-C7DF34A51349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F085D52-B4BC-773D-9DAB-27E848C81171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7A7DACD-501D-6AF8-E664-3322D4287BA1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1CC77-E1E2-08C8-13B5-20C2C1EDC716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572E31-80FD-42BD-30A7-6C3CA5B9C3AF}"/>
              </a:ext>
            </a:extLst>
          </p:cNvPr>
          <p:cNvSpPr txBox="1"/>
          <p:nvPr/>
        </p:nvSpPr>
        <p:spPr>
          <a:xfrm>
            <a:off x="674182" y="1613502"/>
            <a:ext cx="91563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Conclusion</a:t>
            </a:r>
          </a:p>
          <a:p>
            <a:pPr algn="l">
              <a:buNone/>
            </a:pPr>
            <a:endParaRPr lang="en-US" sz="2800" b="1" i="0" dirty="0">
              <a:effectLst/>
              <a:latin typeface="fkGrotes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Deepfakes will keep getting better and harder to spot.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We need smart and quick ways to catch them.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Both generation and detection will improve and challenge </a:t>
            </a:r>
          </a:p>
          <a:p>
            <a:pPr algn="l"/>
            <a:r>
              <a:rPr lang="en-US" sz="2800" dirty="0">
                <a:latin typeface="fkGroteskNeue"/>
              </a:rPr>
              <a:t>   </a:t>
            </a:r>
            <a:r>
              <a:rPr lang="en-US" sz="2800" b="0" i="0" dirty="0">
                <a:effectLst/>
                <a:latin typeface="fkGroteskNeue"/>
              </a:rPr>
              <a:t>each other.</a:t>
            </a:r>
          </a:p>
        </p:txBody>
      </p:sp>
    </p:spTree>
    <p:extLst>
      <p:ext uri="{BB962C8B-B14F-4D97-AF65-F5344CB8AC3E}">
        <p14:creationId xmlns:p14="http://schemas.microsoft.com/office/powerpoint/2010/main" val="166834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3D4B-B0DE-7D8A-E854-19F2ABFF5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D8267BAC-BB3C-1487-0F89-78F2CCC05698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9A04B2-DB9E-44C8-185A-6C71679D25FF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7F29FC96-86EC-E286-6B03-1BC90D76116F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302F7-CE9B-49AC-0CD0-52F08CF63776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C384F-0684-685B-9F1C-93A46A26615E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C3D59B-BA2B-3684-5EB6-517CACD55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9F5932DF-EAC2-BC5B-C18C-4D435D97DB32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63121692-84CF-DB1A-9D50-7946D7A35C7B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FF1508-929C-5C56-148A-6D4AACB09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FAF78E08-EFE8-0FF7-2DC6-2DDEBBAFA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63404-82CC-4A32-DAF8-CFFB0EF0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58202A-5A5D-9711-A10B-D2B9BFB32873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8FF44-9BF7-F9D7-CB1C-D0C9FDFDC509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51A50D-718F-4910-5047-A7FD855BFD57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BC87C0D-B724-CA4E-B8A9-2DDEEBEC848C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C7E595-83AD-D8EE-BD43-877F646E042F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6E9525-4AA2-F8B1-B409-20D269300654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70E10F-2915-D46C-57A7-C1F37F3CB3B3}"/>
              </a:ext>
            </a:extLst>
          </p:cNvPr>
          <p:cNvSpPr txBox="1"/>
          <p:nvPr/>
        </p:nvSpPr>
        <p:spPr>
          <a:xfrm>
            <a:off x="674182" y="1613502"/>
            <a:ext cx="915632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Future Scope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Build stronger, faster detection tools.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Make detection work for all types of deepfakes.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Create clearer, larger datasets.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Teach people about deepfake risks.</a:t>
            </a:r>
          </a:p>
        </p:txBody>
      </p:sp>
    </p:spTree>
    <p:extLst>
      <p:ext uri="{BB962C8B-B14F-4D97-AF65-F5344CB8AC3E}">
        <p14:creationId xmlns:p14="http://schemas.microsoft.com/office/powerpoint/2010/main" val="325443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8ED3-6FE8-CFD0-D1EF-17F5144E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5D499D97-0DE9-2101-98AA-4C540ABD8C21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AFFEBD-4F43-5D1C-AB83-AEBFF94251AA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7E3BA8F3-AEB8-A3FD-1A4B-7DDD14D28C6E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AFC87-2AF7-162C-7593-960EDE8F0996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8A198-A12B-DFCA-3CC0-4FFB52BACBC7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B61D65-848C-26CB-B876-D4531BB3E5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35870A1C-9F39-4B66-6861-AB69088D49BF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2F041872-B3A6-40F1-0F3D-A4AB99E67040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02386F-991C-F71B-7B1D-D0A8C729C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D6659A5A-C730-A5A0-A7AD-7F39A1A5C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B18BB-BAD5-E11C-7741-ADD88B78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7837A1-7CF2-71AE-F3F1-B89AE756441E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C28A2-BEA8-CF19-7F0E-E272D4E3B7F7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ED76A6-64B2-BA66-44BF-6F4862CA4DDA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95C89D-3E52-E6FF-04C5-BCDDD4397269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1B996E-F920-72F1-FFE2-FEF5F78F1190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1BBAB5-C237-0976-8D31-29CBB37C9396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40D048A-3C9E-9C02-627A-3EF3FF3A56E6}"/>
              </a:ext>
            </a:extLst>
          </p:cNvPr>
          <p:cNvSpPr txBox="1"/>
          <p:nvPr/>
        </p:nvSpPr>
        <p:spPr>
          <a:xfrm>
            <a:off x="674182" y="1613502"/>
            <a:ext cx="915632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References</a:t>
            </a:r>
          </a:p>
          <a:p>
            <a:pPr algn="l">
              <a:buNone/>
            </a:pPr>
            <a:endParaRPr lang="en-US" sz="2800" b="1" i="0" dirty="0">
              <a:effectLst/>
              <a:latin typeface="fkGrotes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Patel et al., "Deepfake Generation and Detection: Case Study and  </a:t>
            </a:r>
          </a:p>
          <a:p>
            <a:pPr algn="l"/>
            <a:r>
              <a:rPr lang="en-US" sz="2400" dirty="0">
                <a:latin typeface="fkGroteskNeue"/>
              </a:rPr>
              <a:t>   </a:t>
            </a:r>
            <a:r>
              <a:rPr lang="en-US" sz="2400" b="0" i="0" dirty="0">
                <a:effectLst/>
                <a:latin typeface="fkGroteskNeue"/>
              </a:rPr>
              <a:t>Challenges", IEEE Access, 2023</a:t>
            </a:r>
          </a:p>
        </p:txBody>
      </p:sp>
    </p:spTree>
    <p:extLst>
      <p:ext uri="{BB962C8B-B14F-4D97-AF65-F5344CB8AC3E}">
        <p14:creationId xmlns:p14="http://schemas.microsoft.com/office/powerpoint/2010/main" val="228960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/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/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/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/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44F0BD-298C-6D35-C573-5B6CF26A4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C763846A-031E-7C01-742D-C5B164D13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/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/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CCF1DA-38B0-9597-57D0-5B607E4B7E1D}"/>
              </a:ext>
            </a:extLst>
          </p:cNvPr>
          <p:cNvSpPr txBox="1"/>
          <p:nvPr/>
        </p:nvSpPr>
        <p:spPr>
          <a:xfrm>
            <a:off x="1573161" y="1591056"/>
            <a:ext cx="825734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Topic name</a:t>
            </a:r>
          </a:p>
          <a:p>
            <a:pPr algn="ctr"/>
            <a:r>
              <a:rPr lang="en-IN" b="1" dirty="0"/>
              <a:t>Deepfake Technology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Presented By</a:t>
            </a:r>
          </a:p>
          <a:p>
            <a:pPr algn="ctr"/>
            <a:r>
              <a:rPr lang="en-US" sz="2000" dirty="0"/>
              <a:t>RollNo:</a:t>
            </a:r>
            <a:r>
              <a:rPr lang="en-US" sz="2000" b="1" dirty="0"/>
              <a:t>TEB127    </a:t>
            </a:r>
            <a:r>
              <a:rPr lang="en-US" sz="2000" dirty="0"/>
              <a:t>                                                    Name: </a:t>
            </a:r>
            <a:r>
              <a:rPr lang="en-US" sz="2000" b="1" dirty="0"/>
              <a:t>Aniruddha Kalubarme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Under the Guidance of</a:t>
            </a:r>
          </a:p>
          <a:p>
            <a:pPr algn="ctr"/>
            <a:r>
              <a:rPr lang="en-US" sz="2000" b="1" dirty="0"/>
              <a:t>Prof. Rupali </a:t>
            </a:r>
            <a:r>
              <a:rPr lang="en-US" sz="2000" b="1" dirty="0" err="1"/>
              <a:t>Kaldoke</a:t>
            </a:r>
            <a:r>
              <a:rPr lang="en-US" sz="2000" b="1" dirty="0"/>
              <a:t> Mam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891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1B6E6-73B7-57E7-5A49-308266885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A945ABDC-47E0-BCF9-2E7A-ECA894835BA8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8D6CDB-3BD7-0F11-8759-7E131C8E7D69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CEAAC557-7949-AAB6-10B1-F078C34E1752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E9605-F348-3981-CA26-2DCF5BD3DA91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FBC5A-6BCE-FCAC-D13D-2A429324F6D0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059A7D-E4E0-E63B-278A-998E3C3A24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E634B304-4125-1ED2-AA16-02E5CEE9AE72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57C474B5-D1AC-3FEE-F81E-D9ED5162F686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1293E8-68F6-0B1A-A9F8-AE5828CEE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545C0A26-6413-D95B-7259-18D833EBD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26610-A352-6458-FB6D-E463ACE7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3C2CF9-CE6C-B7B6-9188-9F6369D269A6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02A179-F736-B195-D880-4A7EFB4CAC86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0932B5-C597-38D1-F362-9D9371417E9C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735E1D-2D99-AD01-EACA-A53DB2018CE2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FCA2D5-0387-9F34-20A4-F0092985E63D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2F4E98-985E-9B82-E44C-14226BFF934B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4BDF3F-8DF0-8A80-ABE5-C5CE2AB0AA80}"/>
              </a:ext>
            </a:extLst>
          </p:cNvPr>
          <p:cNvSpPr txBox="1"/>
          <p:nvPr/>
        </p:nvSpPr>
        <p:spPr>
          <a:xfrm>
            <a:off x="2350008" y="1591056"/>
            <a:ext cx="73293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Contents</a:t>
            </a:r>
          </a:p>
          <a:p>
            <a:endParaRPr lang="en-US" dirty="0"/>
          </a:p>
          <a:p>
            <a:r>
              <a:rPr lang="en-US" dirty="0"/>
              <a:t>1.Motivation</a:t>
            </a:r>
          </a:p>
          <a:p>
            <a:r>
              <a:rPr lang="en-US" dirty="0"/>
              <a:t>2.Introduction</a:t>
            </a:r>
          </a:p>
          <a:p>
            <a:r>
              <a:rPr lang="en-US" dirty="0"/>
              <a:t>3.Literature Survey</a:t>
            </a:r>
          </a:p>
          <a:p>
            <a:r>
              <a:rPr lang="en-US" dirty="0"/>
              <a:t>4.Objectives</a:t>
            </a:r>
          </a:p>
          <a:p>
            <a:r>
              <a:rPr lang="en-US" dirty="0"/>
              <a:t>5.Architecture/Flow Diagram</a:t>
            </a:r>
          </a:p>
          <a:p>
            <a:r>
              <a:rPr lang="en-US" dirty="0"/>
              <a:t>6.Methodology Used</a:t>
            </a:r>
          </a:p>
          <a:p>
            <a:r>
              <a:rPr lang="en-US" dirty="0"/>
              <a:t>7.Expected outcome</a:t>
            </a:r>
          </a:p>
          <a:p>
            <a:r>
              <a:rPr lang="en-US" dirty="0"/>
              <a:t>8.Conclusion</a:t>
            </a:r>
          </a:p>
          <a:p>
            <a:r>
              <a:rPr lang="en-US" dirty="0"/>
              <a:t>9.Future Scope</a:t>
            </a:r>
          </a:p>
          <a:p>
            <a:r>
              <a:rPr lang="en-US" dirty="0"/>
              <a:t>10.References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38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EEEA9-08C0-9DE9-F2A1-7AC1558CE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0426C3E6-4960-BBD2-357F-76BBE98655F1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2317C8-17F3-8F39-0133-442CD7680EFB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4F621741-AC2B-0A7E-CC7F-651FA29BB83E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D394F-6BE3-06A7-098C-2A3F198BA82D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53F4B-500A-5248-252C-EDAC7AA4F207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6276C0-65BB-B3E4-EF73-3B1B14B72E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8957ED8C-A6DC-BFA2-28A3-120518C626CC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F150C0F9-0AD4-F2A7-8081-85AAB6365844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F98FA6-2B53-012F-3855-8C0259950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F198D8A1-E2F2-97B5-DFF7-D93F4E3C3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F8D64-26EA-DA9D-DE1C-03FB593E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E369D6-2BF5-6A3F-429E-A56B222997DC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91AC21-89C5-BC2E-0950-D50A5DBFBB05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17F2C7-8A7F-F368-5A45-2C52627335BC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5F499B-E67A-C17B-732D-BD48ACE9758C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D7C8AE-C032-A4BD-A120-90D56C4F9687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1B2E51-C16B-D658-648F-0B58D4AB9867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D3263D-B428-5DB9-610C-CD75BBA3EDB4}"/>
              </a:ext>
            </a:extLst>
          </p:cNvPr>
          <p:cNvSpPr txBox="1"/>
          <p:nvPr/>
        </p:nvSpPr>
        <p:spPr>
          <a:xfrm>
            <a:off x="403123" y="1274224"/>
            <a:ext cx="846557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Motivation</a:t>
            </a:r>
          </a:p>
          <a:p>
            <a:pPr algn="l">
              <a:buNone/>
            </a:pPr>
            <a:endParaRPr lang="en-US" sz="2400" b="1" i="0" dirty="0">
              <a:effectLst/>
              <a:latin typeface="fkGrotes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Deepfakes are fake videos and voices made using AI.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They can spread lies, cause harm, and cheat people.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We need good ways to find and </a:t>
            </a:r>
          </a:p>
          <a:p>
            <a:pPr algn="l"/>
            <a:r>
              <a:rPr lang="en-US" sz="2400" dirty="0">
                <a:latin typeface="fkGroteskNeue"/>
              </a:rPr>
              <a:t>    </a:t>
            </a:r>
            <a:r>
              <a:rPr lang="en-US" sz="2400" b="0" i="0" dirty="0">
                <a:effectLst/>
                <a:latin typeface="fkGroteskNeue"/>
              </a:rPr>
              <a:t>stop them.</a:t>
            </a:r>
          </a:p>
          <a:p>
            <a:endParaRPr lang="en-IN" dirty="0"/>
          </a:p>
        </p:txBody>
      </p:sp>
      <p:pic>
        <p:nvPicPr>
          <p:cNvPr id="1026" name="Picture 2" descr="Number of deepfake contents from 2018 to Sep 2025">
            <a:extLst>
              <a:ext uri="{FF2B5EF4-FFF2-40B4-BE49-F238E27FC236}">
                <a16:creationId xmlns:a16="http://schemas.microsoft.com/office/drawing/2014/main" id="{3E361B1C-1AE3-5152-EF94-CDCAC51F3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41" y="3310192"/>
            <a:ext cx="4258597" cy="283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71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13FAF-1FFE-47CC-B82E-51B801DD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2CA39890-9353-E792-25EC-51395909F173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45AD172-DD9A-FF8C-BEED-E5966ADE7202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68239F8E-A8B8-709D-AA66-0097850AB6CE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6A079-97CD-757B-1190-79F941D1B178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86C08-F43D-DC70-A4D8-0E610B38C5EA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BA720E-6C29-3888-8477-A95FB6636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67D69067-BFD0-DA2D-AFFF-5F1B53240491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91B2ED03-C4DF-81EE-F882-A9C8F6C43BF8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913B3A-A3FE-D945-B1F1-839252532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40E1B786-E2A0-54F4-93EF-9D8BFD92D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269E1-4FEF-C25C-EA5C-81EC4205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3CB527-D36D-C7E4-CC75-1F9A136B310D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4ED7EA5-CAAD-9C0A-2A33-A0DD6FF257F0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FFF215-3AAD-EA9C-0423-A3F3379DE990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593536-533A-1906-7689-F2F58A467E04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C93EB73-8E76-EBF1-892F-CA2A24F52356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57FB4D3-827E-D0BE-1FD8-EC2344414FCC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43D197D-3C47-CF26-3658-FCA5CBA5135C}"/>
              </a:ext>
            </a:extLst>
          </p:cNvPr>
          <p:cNvSpPr txBox="1"/>
          <p:nvPr/>
        </p:nvSpPr>
        <p:spPr>
          <a:xfrm>
            <a:off x="186360" y="1615142"/>
            <a:ext cx="915632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Deepfakes are fake images, videos, or audio made by computers</a:t>
            </a:r>
            <a:r>
              <a:rPr lang="en-US" sz="2400" dirty="0"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They look and sound real, but are not genuine.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Many people can be fooled by deepfakes.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Detecting them is becoming very important.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0CFFE-FC65-F546-65B7-FBDD6DEEC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726" y="2885253"/>
            <a:ext cx="5929274" cy="327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2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C3B10-3888-881A-FDA1-E1333A798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8B775A82-5999-E8A2-51CC-968BEE107DAB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F673C-FD22-FA8D-D0C3-98469F9F6549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99271691-DEC2-E9E5-650F-A49E7430116A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50205-6890-7222-C515-699E9159A1E8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7113C-126D-F747-9B15-AE07FC59D382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43B09-805D-0C51-DFC1-F9A3AEC662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47468CF6-A33E-ADD0-3F5B-64028E2639BE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FD616E1F-E06B-671D-AF40-4B24267E597D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97266-DD07-4D82-AB72-14C53B42D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D0696856-9CB8-944C-E9FF-4BA51336A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99C01-748A-190C-AC56-7A5C2E8B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6A5B79-29A1-8FF1-6EC9-D6B00C283622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C1B3BF-D82B-1571-9A88-D3DE53E95E31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0EE051-923E-A554-48CB-D4AB94EF5A2D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02F670-5415-CBE1-327F-DCD612727992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040BBA-89BE-8FCE-D287-5C3224B0839B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57BB54-62DC-8951-00D0-51CFFE82B89F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56EA90E-53CB-7E36-E65E-1E1B09D78E19}"/>
              </a:ext>
            </a:extLst>
          </p:cNvPr>
          <p:cNvSpPr txBox="1"/>
          <p:nvPr/>
        </p:nvSpPr>
        <p:spPr>
          <a:xfrm>
            <a:off x="639098" y="1671484"/>
            <a:ext cx="91563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Literature Survey</a:t>
            </a:r>
          </a:p>
          <a:p>
            <a:pPr algn="l">
              <a:buNone/>
            </a:pPr>
            <a:endParaRPr lang="en-US" sz="2800" b="0" i="0" dirty="0">
              <a:effectLst/>
              <a:latin typeface="fkGrotes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Most research focuses on finding deepfakes.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Few works explain how deepfakes are made.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Not much work on fake audio detection.</a:t>
            </a:r>
          </a:p>
          <a:p>
            <a:pPr algn="l"/>
            <a:endParaRPr lang="en-US" sz="24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kGroteskNeue"/>
              </a:rPr>
              <a:t> New ways are always needed to handle latest deepfakes.</a:t>
            </a:r>
          </a:p>
        </p:txBody>
      </p:sp>
    </p:spTree>
    <p:extLst>
      <p:ext uri="{BB962C8B-B14F-4D97-AF65-F5344CB8AC3E}">
        <p14:creationId xmlns:p14="http://schemas.microsoft.com/office/powerpoint/2010/main" val="404381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F750-E428-70A9-A2BB-9CE128621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1A68087B-95C6-FAD9-91CB-CD957247901D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43EA22-EF05-E947-07E3-A8CB89CDC9CB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FC686A68-D221-3F5B-2EC6-97FFBB1A03D6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DDF8F-7582-5945-2D22-18365E6474D9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48CA0-73D5-149F-C241-F9AD73196121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1A13E7-BB13-2DD8-08D2-5AC99CC6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B8AC8374-A7CF-DEAC-7876-774E77FC22E4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F5C7A1CD-24A2-EC10-A599-BD5591E4A3FF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A16DC-7BF9-8684-8DA5-26CD76E75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0F25BF7B-F2F9-AB87-9E9F-EE2A13895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296C5-6B36-4308-9EF2-258B5F14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1569B4-1BD1-4FB6-B8CC-7DC56077D788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FE8C22-6498-54BA-ED11-F3BB2D7F58B6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B8DBA3-7EA0-AE95-2D9A-77446B90AE4A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DC5D2F-E3CE-A82D-0AC6-54D57D216A19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F0BE49-53D6-4AD7-5BD5-83CF783942DA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B00F15-C817-6F68-B3B7-0BD7B31CDC96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671D1A-87B7-CCAA-B249-A1488A6BB062}"/>
              </a:ext>
            </a:extLst>
          </p:cNvPr>
          <p:cNvSpPr txBox="1"/>
          <p:nvPr/>
        </p:nvSpPr>
        <p:spPr>
          <a:xfrm>
            <a:off x="639097" y="1671484"/>
            <a:ext cx="941013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Objectives</a:t>
            </a:r>
          </a:p>
          <a:p>
            <a:pPr algn="l">
              <a:buNone/>
            </a:pPr>
            <a:endParaRPr lang="en-US" sz="2800" b="0" i="0" dirty="0">
              <a:effectLst/>
              <a:latin typeface="fkGrotes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fkGroteskNeue"/>
              </a:rPr>
              <a:t> </a:t>
            </a:r>
            <a:r>
              <a:rPr lang="en-US" sz="2400" b="1" dirty="0">
                <a:latin typeface="fkGroteskNeue"/>
              </a:rPr>
              <a:t>Entertainment</a:t>
            </a:r>
            <a:r>
              <a:rPr lang="en-US" sz="2400" dirty="0">
                <a:latin typeface="fkGroteskNeue"/>
              </a:rPr>
              <a:t> -Deepfakes can be used to create realistic special effects </a:t>
            </a:r>
          </a:p>
          <a:p>
            <a:r>
              <a:rPr lang="en-US" sz="2400" dirty="0">
                <a:latin typeface="fkGroteskNeue"/>
              </a:rPr>
              <a:t>   in movies, TV Shows, and video games..</a:t>
            </a:r>
          </a:p>
          <a:p>
            <a:endParaRPr lang="en-US" sz="2400" dirty="0">
              <a:latin typeface="fkGrotesk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fkGroteskNeue"/>
              </a:rPr>
              <a:t> </a:t>
            </a:r>
            <a:r>
              <a:rPr lang="en-US" sz="2400" b="1" dirty="0">
                <a:latin typeface="fkGroteskNeue"/>
              </a:rPr>
              <a:t>Education</a:t>
            </a:r>
            <a:r>
              <a:rPr lang="en-US" sz="2400" dirty="0">
                <a:latin typeface="fkGroteskNeue"/>
              </a:rPr>
              <a:t> -Deepfakes can be used to create realistic simulations for   </a:t>
            </a:r>
          </a:p>
          <a:p>
            <a:r>
              <a:rPr lang="en-US" sz="2400" dirty="0">
                <a:latin typeface="fkGroteskNeue"/>
              </a:rPr>
              <a:t>   training purposes, such as medical procedures or military exercises..</a:t>
            </a:r>
          </a:p>
          <a:p>
            <a:endParaRPr lang="en-US" sz="2400" dirty="0">
              <a:latin typeface="fkGrotesk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fkGroteskNeue"/>
              </a:rPr>
              <a:t> </a:t>
            </a:r>
            <a:r>
              <a:rPr lang="en-US" sz="2400" b="1" dirty="0">
                <a:latin typeface="fkGroteskNeue"/>
              </a:rPr>
              <a:t>Social media content </a:t>
            </a:r>
            <a:r>
              <a:rPr lang="en-US" sz="2400" dirty="0">
                <a:latin typeface="fkGroteskNeue"/>
              </a:rPr>
              <a:t>-Deepfakes can be used to create humorous or  </a:t>
            </a:r>
          </a:p>
          <a:p>
            <a:r>
              <a:rPr lang="en-US" sz="2400" dirty="0">
                <a:latin typeface="fkGroteskNeue"/>
              </a:rPr>
              <a:t>   satirical videos for social media platforms.</a:t>
            </a:r>
            <a:endParaRPr lang="en-US" sz="2400" b="0" i="0" dirty="0">
              <a:effectLst/>
              <a:latin typeface="fkGroteskNeue"/>
            </a:endParaRPr>
          </a:p>
        </p:txBody>
      </p:sp>
    </p:spTree>
    <p:extLst>
      <p:ext uri="{BB962C8B-B14F-4D97-AF65-F5344CB8AC3E}">
        <p14:creationId xmlns:p14="http://schemas.microsoft.com/office/powerpoint/2010/main" val="372314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82704-88D1-D4F3-23EB-9E31498D0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58FB9224-E849-EB97-8FA5-6CA079325A55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868F4C-E8E7-B34F-8878-FF5F01906A15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CE83C0F2-8FB9-835C-7D7B-E11920DB37CA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A97F1-02C3-D309-BF5F-327D1993E30C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B63CE-497E-7794-6765-BA547C107A32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5F10B2-6BCF-DCAD-D284-9905DE348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7B9EA182-305A-4236-3C97-BF619DA47989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27C6818F-63CC-D5FB-C605-2C3AB1021C88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641F8F-B6AF-30A3-78EB-B75512B60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49166F89-B011-E53C-8006-7323F61CD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D80CF-9326-8C54-DB0A-2CF1D8B6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743B00-F6DD-F771-6F77-D3C9CCAB6243}"/>
              </a:ext>
            </a:extLst>
          </p:cNvPr>
          <p:cNvGrpSpPr/>
          <p:nvPr/>
        </p:nvGrpSpPr>
        <p:grpSpPr>
          <a:xfrm>
            <a:off x="10002575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7E3477C-AAC8-BC6D-1D84-D8EA944FB571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C15481C-9471-8194-2265-5138606CF996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255EB3B-9E25-969B-CA73-6F3012A8F40E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B2C4593-A6D1-729A-E5B6-E941CF3B44D4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3A30F8-9A03-3459-4954-A4EAA20E403D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39081B-3B5A-5754-26CE-2A2D223F5CC0}"/>
              </a:ext>
            </a:extLst>
          </p:cNvPr>
          <p:cNvSpPr txBox="1"/>
          <p:nvPr/>
        </p:nvSpPr>
        <p:spPr>
          <a:xfrm>
            <a:off x="392892" y="1048885"/>
            <a:ext cx="9156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Architecture / Flow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020A3-B788-A2D1-0C97-24AE6F8CD5AD}"/>
              </a:ext>
            </a:extLst>
          </p:cNvPr>
          <p:cNvSpPr txBox="1"/>
          <p:nvPr/>
        </p:nvSpPr>
        <p:spPr>
          <a:xfrm>
            <a:off x="392892" y="5477456"/>
            <a:ext cx="895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CNNs (Convolutional Neural Networks): </a:t>
            </a:r>
            <a:r>
              <a:rPr lang="en-US" dirty="0"/>
              <a:t>process images or grid-like data </a:t>
            </a:r>
          </a:p>
          <a:p>
            <a:r>
              <a:rPr lang="en-IN" b="1" dirty="0"/>
              <a:t>RNNs (Recurrent Neural Networks): </a:t>
            </a:r>
            <a:r>
              <a:rPr lang="en-IN" dirty="0"/>
              <a:t>process audio or video frames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3F6E0F-741F-92DD-38C5-1278E23F7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9" b="20768"/>
          <a:stretch>
            <a:fillRect/>
          </a:stretch>
        </p:blipFill>
        <p:spPr bwMode="auto">
          <a:xfrm>
            <a:off x="321122" y="1651610"/>
            <a:ext cx="10287000" cy="36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0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80AAC-96F0-3B1E-6A51-4E1F1385F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3">
            <a:extLst>
              <a:ext uri="{FF2B5EF4-FFF2-40B4-BE49-F238E27FC236}">
                <a16:creationId xmlns:a16="http://schemas.microsoft.com/office/drawing/2014/main" id="{16E71E9F-5FD2-EC3E-361F-8A5FE48D9609}"/>
              </a:ext>
            </a:extLst>
          </p:cNvPr>
          <p:cNvSpPr/>
          <p:nvPr/>
        </p:nvSpPr>
        <p:spPr>
          <a:xfrm flipV="1">
            <a:off x="9830506" y="6351744"/>
            <a:ext cx="2387680" cy="51124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2053969 w 6332826"/>
              <a:gd name="connsiteY3" fmla="*/ 1462343 h 1508526"/>
              <a:gd name="connsiteX4" fmla="*/ 0 w 6332826"/>
              <a:gd name="connsiteY4" fmla="*/ 1508526 h 1508526"/>
              <a:gd name="connsiteX0" fmla="*/ 0 w 2099585"/>
              <a:gd name="connsiteY0" fmla="*/ 1523395 h 1523395"/>
              <a:gd name="connsiteX1" fmla="*/ 377132 w 2099585"/>
              <a:gd name="connsiteY1" fmla="*/ 14869 h 1523395"/>
              <a:gd name="connsiteX2" fmla="*/ 2099585 w 2099585"/>
              <a:gd name="connsiteY2" fmla="*/ 0 h 1523395"/>
              <a:gd name="connsiteX3" fmla="*/ 2053969 w 2099585"/>
              <a:gd name="connsiteY3" fmla="*/ 1477212 h 1523395"/>
              <a:gd name="connsiteX4" fmla="*/ 0 w 2099585"/>
              <a:gd name="connsiteY4" fmla="*/ 1523395 h 1523395"/>
              <a:gd name="connsiteX0" fmla="*/ 0 w 2122866"/>
              <a:gd name="connsiteY0" fmla="*/ 1523395 h 1523395"/>
              <a:gd name="connsiteX1" fmla="*/ 377132 w 2122866"/>
              <a:gd name="connsiteY1" fmla="*/ 14869 h 1523395"/>
              <a:gd name="connsiteX2" fmla="*/ 2099585 w 2122866"/>
              <a:gd name="connsiteY2" fmla="*/ 0 h 1523395"/>
              <a:gd name="connsiteX3" fmla="*/ 2122866 w 2122866"/>
              <a:gd name="connsiteY3" fmla="*/ 1523392 h 1523395"/>
              <a:gd name="connsiteX4" fmla="*/ 0 w 2122866"/>
              <a:gd name="connsiteY4" fmla="*/ 1523395 h 152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866" h="1523395">
                <a:moveTo>
                  <a:pt x="0" y="1523395"/>
                </a:moveTo>
                <a:lnTo>
                  <a:pt x="377132" y="14869"/>
                </a:lnTo>
                <a:lnTo>
                  <a:pt x="2099585" y="0"/>
                </a:lnTo>
                <a:lnTo>
                  <a:pt x="2122866" y="1523392"/>
                </a:lnTo>
                <a:lnTo>
                  <a:pt x="0" y="1523395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A06A3E-0CDE-CC6C-27F1-AD095665D6B6}"/>
              </a:ext>
            </a:extLst>
          </p:cNvPr>
          <p:cNvSpPr/>
          <p:nvPr/>
        </p:nvSpPr>
        <p:spPr>
          <a:xfrm>
            <a:off x="0" y="1015168"/>
            <a:ext cx="12693112" cy="4571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27000">
                <a:srgbClr val="E77179"/>
              </a:gs>
              <a:gs pos="90000">
                <a:srgbClr val="0066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3">
            <a:extLst>
              <a:ext uri="{FF2B5EF4-FFF2-40B4-BE49-F238E27FC236}">
                <a16:creationId xmlns:a16="http://schemas.microsoft.com/office/drawing/2014/main" id="{8AFFA4B7-6F1B-0392-9383-8D1231B3146A}"/>
              </a:ext>
            </a:extLst>
          </p:cNvPr>
          <p:cNvSpPr/>
          <p:nvPr/>
        </p:nvSpPr>
        <p:spPr>
          <a:xfrm flipH="1">
            <a:off x="-1" y="6351744"/>
            <a:ext cx="7280119" cy="506256"/>
          </a:xfrm>
          <a:custGeom>
            <a:avLst/>
            <a:gdLst>
              <a:gd name="connsiteX0" fmla="*/ 0 w 6704785"/>
              <a:gd name="connsiteY0" fmla="*/ 1508526 h 1508526"/>
              <a:gd name="connsiteX1" fmla="*/ 377132 w 6704785"/>
              <a:gd name="connsiteY1" fmla="*/ 0 h 1508526"/>
              <a:gd name="connsiteX2" fmla="*/ 6704785 w 6704785"/>
              <a:gd name="connsiteY2" fmla="*/ 0 h 1508526"/>
              <a:gd name="connsiteX3" fmla="*/ 6327654 w 6704785"/>
              <a:gd name="connsiteY3" fmla="*/ 1508526 h 1508526"/>
              <a:gd name="connsiteX4" fmla="*/ 0 w 6704785"/>
              <a:gd name="connsiteY4" fmla="*/ 1508526 h 1508526"/>
              <a:gd name="connsiteX0" fmla="*/ 0 w 6332826"/>
              <a:gd name="connsiteY0" fmla="*/ 1508526 h 1508526"/>
              <a:gd name="connsiteX1" fmla="*/ 377132 w 6332826"/>
              <a:gd name="connsiteY1" fmla="*/ 0 h 1508526"/>
              <a:gd name="connsiteX2" fmla="*/ 6332826 w 6332826"/>
              <a:gd name="connsiteY2" fmla="*/ 77491 h 1508526"/>
              <a:gd name="connsiteX3" fmla="*/ 6327654 w 6332826"/>
              <a:gd name="connsiteY3" fmla="*/ 1508526 h 1508526"/>
              <a:gd name="connsiteX4" fmla="*/ 0 w 6332826"/>
              <a:gd name="connsiteY4" fmla="*/ 1508526 h 15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2826" h="1508526">
                <a:moveTo>
                  <a:pt x="0" y="1508526"/>
                </a:moveTo>
                <a:lnTo>
                  <a:pt x="377132" y="0"/>
                </a:lnTo>
                <a:lnTo>
                  <a:pt x="6332826" y="77491"/>
                </a:lnTo>
                <a:lnTo>
                  <a:pt x="6327654" y="1508526"/>
                </a:lnTo>
                <a:lnTo>
                  <a:pt x="0" y="1508526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B721C-8DE1-4615-255C-C10858E5587F}"/>
              </a:ext>
            </a:extLst>
          </p:cNvPr>
          <p:cNvSpPr txBox="1"/>
          <p:nvPr/>
        </p:nvSpPr>
        <p:spPr>
          <a:xfrm>
            <a:off x="186360" y="6420206"/>
            <a:ext cx="68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Department of Computer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E05A77-CE82-CD41-3559-F8A797CDAE22}"/>
              </a:ext>
            </a:extLst>
          </p:cNvPr>
          <p:cNvSpPr txBox="1"/>
          <p:nvPr/>
        </p:nvSpPr>
        <p:spPr>
          <a:xfrm>
            <a:off x="7653397" y="6425917"/>
            <a:ext cx="275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https://www.nmiet.edu.in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61FE22-F2AC-2C21-801B-74B5B0BEA2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009" r="17839" b="24808"/>
          <a:stretch/>
        </p:blipFill>
        <p:spPr>
          <a:xfrm>
            <a:off x="7314815" y="6472880"/>
            <a:ext cx="334753" cy="316658"/>
          </a:xfrm>
          <a:prstGeom prst="rect">
            <a:avLst/>
          </a:prstGeom>
        </p:spPr>
      </p:pic>
      <p:sp>
        <p:nvSpPr>
          <p:cNvPr id="16" name="Google Shape;45;p1">
            <a:extLst>
              <a:ext uri="{FF2B5EF4-FFF2-40B4-BE49-F238E27FC236}">
                <a16:creationId xmlns:a16="http://schemas.microsoft.com/office/drawing/2014/main" id="{ED60070E-3439-A6D1-7830-959BAA44E7A1}"/>
              </a:ext>
            </a:extLst>
          </p:cNvPr>
          <p:cNvSpPr txBox="1"/>
          <p:nvPr/>
        </p:nvSpPr>
        <p:spPr>
          <a:xfrm>
            <a:off x="3578165" y="48630"/>
            <a:ext cx="5536782" cy="32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ctr" defTabSz="914400">
              <a:buClr>
                <a:srgbClr val="000000"/>
              </a:buClr>
            </a:pPr>
            <a:r>
              <a:rPr lang="en-US" sz="2000" b="1" kern="0" dirty="0">
                <a:solidFill>
                  <a:srgbClr val="C00000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Nutan Maharashtra Vidya Prasarak Mandal's</a:t>
            </a:r>
            <a:endParaRPr sz="2000" kern="0" dirty="0">
              <a:solidFill>
                <a:srgbClr val="C00000"/>
              </a:solidFill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;p1">
            <a:extLst>
              <a:ext uri="{FF2B5EF4-FFF2-40B4-BE49-F238E27FC236}">
                <a16:creationId xmlns:a16="http://schemas.microsoft.com/office/drawing/2014/main" id="{EAD9A45D-F7D8-5B88-8D86-B634672C3FBD}"/>
              </a:ext>
            </a:extLst>
          </p:cNvPr>
          <p:cNvSpPr txBox="1">
            <a:spLocks/>
          </p:cNvSpPr>
          <p:nvPr/>
        </p:nvSpPr>
        <p:spPr>
          <a:xfrm>
            <a:off x="1718118" y="511377"/>
            <a:ext cx="8890004" cy="29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" algn="ctr" defTabSz="914400"/>
            <a:r>
              <a:rPr lang="en-US" sz="1800" b="1" kern="0" dirty="0">
                <a:solidFill>
                  <a:srgbClr val="002060"/>
                </a:solidFill>
                <a:latin typeface="Trebuchet MS" panose="020B0603020202020204" pitchFamily="34" charset="0"/>
              </a:rPr>
              <a:t>NUTAN MAHARASHTRA INSTITUTE OF ENGINEERING &amp; TECHNOLOGY, PUNE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29F531-9C45-59C5-B579-E74B9A379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60"/>
          <a:stretch/>
        </p:blipFill>
        <p:spPr>
          <a:xfrm>
            <a:off x="289977" y="75380"/>
            <a:ext cx="873805" cy="855689"/>
          </a:xfrm>
          <a:prstGeom prst="rect">
            <a:avLst/>
          </a:prstGeom>
        </p:spPr>
      </p:pic>
      <p:pic>
        <p:nvPicPr>
          <p:cNvPr id="15" name="Picture 2" descr="PCET Trust Logo">
            <a:extLst>
              <a:ext uri="{FF2B5EF4-FFF2-40B4-BE49-F238E27FC236}">
                <a16:creationId xmlns:a16="http://schemas.microsoft.com/office/drawing/2014/main" id="{7A0C6ACA-0165-2DB7-8F76-7B85A6EC2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/>
          <a:stretch/>
        </p:blipFill>
        <p:spPr bwMode="auto">
          <a:xfrm>
            <a:off x="11174681" y="112598"/>
            <a:ext cx="827038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0B5-6377-821E-EA51-4DD2A63F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619D-74A4-489F-B67E-0DFC94E90F31}" type="slidenum">
              <a:rPr lang="en-US" sz="1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454AFC-33EC-EFED-EA20-F463B64F1795}"/>
              </a:ext>
            </a:extLst>
          </p:cNvPr>
          <p:cNvGrpSpPr/>
          <p:nvPr/>
        </p:nvGrpSpPr>
        <p:grpSpPr>
          <a:xfrm>
            <a:off x="9973078" y="1496749"/>
            <a:ext cx="2951499" cy="4236154"/>
            <a:chOff x="9684743" y="1095259"/>
            <a:chExt cx="3874878" cy="4769414"/>
          </a:xfr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BB555AF-094E-5268-3527-FCB5CCF8CF51}"/>
                </a:ext>
              </a:extLst>
            </p:cNvPr>
            <p:cNvGrpSpPr/>
            <p:nvPr/>
          </p:nvGrpSpPr>
          <p:grpSpPr>
            <a:xfrm>
              <a:off x="9684743" y="1095259"/>
              <a:ext cx="3874878" cy="3328889"/>
              <a:chOff x="9467767" y="1405229"/>
              <a:chExt cx="3874878" cy="3328889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8068F-FB0B-9854-D993-8FAB011C73F0}"/>
                  </a:ext>
                </a:extLst>
              </p:cNvPr>
              <p:cNvSpPr/>
              <p:nvPr/>
            </p:nvSpPr>
            <p:spPr>
              <a:xfrm rot="20333433">
                <a:off x="10503919" y="14052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B24FD1-437D-5017-08BC-EFDA596D4D9D}"/>
                  </a:ext>
                </a:extLst>
              </p:cNvPr>
              <p:cNvSpPr/>
              <p:nvPr/>
            </p:nvSpPr>
            <p:spPr>
              <a:xfrm rot="20333433">
                <a:off x="9467767" y="2806885"/>
                <a:ext cx="3413826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08A309-4651-A644-ABDA-5EBC86A7813C}"/>
                  </a:ext>
                </a:extLst>
              </p:cNvPr>
              <p:cNvSpPr/>
              <p:nvPr/>
            </p:nvSpPr>
            <p:spPr>
              <a:xfrm rot="20333433">
                <a:off x="10660793" y="3754529"/>
                <a:ext cx="2681852" cy="979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89609B-490B-4E1D-912B-2D3D8CFA81DD}"/>
                </a:ext>
              </a:extLst>
            </p:cNvPr>
            <p:cNvSpPr/>
            <p:nvPr/>
          </p:nvSpPr>
          <p:spPr>
            <a:xfrm rot="20333433">
              <a:off x="9837143" y="4885084"/>
              <a:ext cx="3413826" cy="9795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78210E-3499-BDD5-838A-7F20A15C54F8}"/>
              </a:ext>
            </a:extLst>
          </p:cNvPr>
          <p:cNvSpPr txBox="1"/>
          <p:nvPr/>
        </p:nvSpPr>
        <p:spPr>
          <a:xfrm>
            <a:off x="674182" y="1613502"/>
            <a:ext cx="91563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 i="0" dirty="0">
                <a:effectLst/>
                <a:latin typeface="fkGrotesk"/>
              </a:rPr>
              <a:t>Methodology Used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Collected and reviewed recent research papers.</a:t>
            </a:r>
          </a:p>
          <a:p>
            <a:pPr algn="l"/>
            <a:endParaRPr lang="en-US" sz="28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Compared different deepfake tools</a:t>
            </a:r>
          </a:p>
          <a:p>
            <a:pPr algn="l"/>
            <a:r>
              <a:rPr lang="en-US" sz="2800" dirty="0">
                <a:latin typeface="fkGroteskNeue"/>
              </a:rPr>
              <a:t>  </a:t>
            </a:r>
            <a:r>
              <a:rPr lang="en-US" sz="2800" b="0" i="0" dirty="0">
                <a:effectLst/>
                <a:latin typeface="fkGroteskNeue"/>
              </a:rPr>
              <a:t> and detection methods.</a:t>
            </a:r>
          </a:p>
          <a:p>
            <a:pPr algn="l"/>
            <a:endParaRPr lang="en-US" sz="28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kGroteskNeue"/>
              </a:rPr>
              <a:t> Tested detection models on public</a:t>
            </a:r>
          </a:p>
          <a:p>
            <a:pPr algn="l"/>
            <a:r>
              <a:rPr lang="en-US" sz="2800" dirty="0">
                <a:latin typeface="fkGroteskNeue"/>
              </a:rPr>
              <a:t> </a:t>
            </a:r>
            <a:r>
              <a:rPr lang="en-US" sz="2800" b="0" i="0" dirty="0">
                <a:effectLst/>
                <a:latin typeface="fkGroteskNeue"/>
              </a:rPr>
              <a:t> datasets like DFDC and Celeb-DF.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7DE51-1A8E-AB5F-73C2-01E04DC64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617" y="2497654"/>
            <a:ext cx="5343201" cy="36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2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858</Words>
  <Application>Microsoft Office PowerPoint</Application>
  <PresentationFormat>Widescreen</PresentationFormat>
  <Paragraphs>162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fkGrotesk</vt:lpstr>
      <vt:lpstr>fkGroteskNeue</vt:lpstr>
      <vt:lpstr>Times New Roman</vt:lpstr>
      <vt:lpstr>Trebuchet MS</vt:lpstr>
      <vt:lpstr>Office Theme</vt:lpstr>
      <vt:lpstr>NUTAN MAHARASHTRA INSTITUTE OF ENGINEERING &amp; TECHNOLOGY, PUNE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NUTAN MAHARASHTRA INSTITUTE OF ENGINEERING &amp; TECHNOLOGY, PUNE</dc:title>
  <dc:creator>Windows User</dc:creator>
  <cp:lastModifiedBy>Aniruddha Kalubarme</cp:lastModifiedBy>
  <cp:revision>20</cp:revision>
  <dcterms:created xsi:type="dcterms:W3CDTF">2024-07-16T08:06:34Z</dcterms:created>
  <dcterms:modified xsi:type="dcterms:W3CDTF">2025-09-17T03:43:12Z</dcterms:modified>
</cp:coreProperties>
</file>